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</p:sldMasterIdLst>
  <p:notesMasterIdLst>
    <p:notesMasterId r:id="rId21"/>
  </p:notesMasterIdLst>
  <p:sldIdLst>
    <p:sldId id="256" r:id="rId3"/>
    <p:sldId id="257" r:id="rId4"/>
    <p:sldId id="259" r:id="rId5"/>
    <p:sldId id="260" r:id="rId6"/>
    <p:sldId id="261" r:id="rId7"/>
    <p:sldId id="272" r:id="rId8"/>
    <p:sldId id="262" r:id="rId9"/>
    <p:sldId id="263" r:id="rId10"/>
    <p:sldId id="275" r:id="rId11"/>
    <p:sldId id="264" r:id="rId12"/>
    <p:sldId id="274" r:id="rId13"/>
    <p:sldId id="265" r:id="rId14"/>
    <p:sldId id="266" r:id="rId15"/>
    <p:sldId id="267" r:id="rId16"/>
    <p:sldId id="268" r:id="rId17"/>
    <p:sldId id="269" r:id="rId18"/>
    <p:sldId id="270" r:id="rId19"/>
    <p:sldId id="276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4"/>
  </p:normalViewPr>
  <p:slideViewPr>
    <p:cSldViewPr snapToGrid="0">
      <p:cViewPr varScale="1">
        <p:scale>
          <a:sx n="110" d="100"/>
          <a:sy n="110" d="100"/>
        </p:scale>
        <p:origin x="46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3980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a3589adc_2_207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1fa3589adc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494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a799878c_0_3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4ca79987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882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ca799878c_0_32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4ca799878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219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e52aa5bce_0_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4e52aa5bc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78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ca799878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4ca79987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7918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ca799878c_0_4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4ca799878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658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b5cd9da6c_0_7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4b5cd9da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94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ca79987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4ca79987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18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5332354e9_1_257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45332354e9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7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b5cd9da6c_0_3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4b5cd9da6c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715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ca799878c_0_16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4ca799878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90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ca799878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4ca799878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615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ca799878c_0_24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4ca799878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660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ca799878c_0_28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100" tIns="86100" rIns="86100" bIns="861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4ca79987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65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045845" y="2553083"/>
            <a:ext cx="5440800" cy="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36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1045845" y="3400425"/>
            <a:ext cx="54408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36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9204" y="892703"/>
            <a:ext cx="1830600" cy="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/>
        </p:nvSpPr>
        <p:spPr>
          <a:xfrm>
            <a:off x="4003496" y="19991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05118" y="747530"/>
            <a:ext cx="3139500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36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65" name="Google Shape;65;p15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05118" y="1512656"/>
            <a:ext cx="72618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387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E411B"/>
              </a:buClr>
              <a:buSzPts val="2500"/>
              <a:buFont typeface="Noto Sans Symbols"/>
              <a:buChar char="▪"/>
              <a:defRPr sz="25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 flipH="1">
            <a:off x="605250" y="1281690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">
  <p:cSld name="2_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72" name="Google Shape;72;p16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6"/>
          <p:cNvCxnSpPr/>
          <p:nvPr/>
        </p:nvCxnSpPr>
        <p:spPr>
          <a:xfrm flipH="1">
            <a:off x="605250" y="967683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908125" y="119931"/>
            <a:ext cx="737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914018" y="1399955"/>
            <a:ext cx="73740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8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914018" y="2520460"/>
            <a:ext cx="73740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3"/>
          </p:nvPr>
        </p:nvSpPr>
        <p:spPr>
          <a:xfrm>
            <a:off x="914018" y="1946630"/>
            <a:ext cx="73740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-LEFT">
  <p:cSld name="2_SLIDE-LEF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Google Shape;82;p17"/>
          <p:cNvCxnSpPr/>
          <p:nvPr/>
        </p:nvCxnSpPr>
        <p:spPr>
          <a:xfrm flipH="1">
            <a:off x="605250" y="967683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908125" y="119931"/>
            <a:ext cx="737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5664308" y="1810720"/>
            <a:ext cx="28509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86" name="Google Shape;86;p17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body" idx="2"/>
          </p:nvPr>
        </p:nvSpPr>
        <p:spPr>
          <a:xfrm>
            <a:off x="605118" y="1952741"/>
            <a:ext cx="4801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8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3"/>
          </p:nvPr>
        </p:nvSpPr>
        <p:spPr>
          <a:xfrm>
            <a:off x="605118" y="2271290"/>
            <a:ext cx="4801200" cy="1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-columns_two">
  <p:cSld name="1_SLIDE-columns_two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 i="0" u="none" strike="noStrike" cap="none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92" name="Google Shape;92;p18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 flipH="1">
            <a:off x="605250" y="967683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908125" y="119931"/>
            <a:ext cx="737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05118" y="1920266"/>
            <a:ext cx="3755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2"/>
          </p:nvPr>
        </p:nvSpPr>
        <p:spPr>
          <a:xfrm>
            <a:off x="605118" y="1637062"/>
            <a:ext cx="375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5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3"/>
          </p:nvPr>
        </p:nvSpPr>
        <p:spPr>
          <a:xfrm>
            <a:off x="4759923" y="1926472"/>
            <a:ext cx="3755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4"/>
          </p:nvPr>
        </p:nvSpPr>
        <p:spPr>
          <a:xfrm>
            <a:off x="4759923" y="1643267"/>
            <a:ext cx="375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5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-columns_three">
  <p:cSld name="SLIDE-columns_thre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4" name="Google Shape;104;p19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9"/>
          <p:cNvCxnSpPr/>
          <p:nvPr/>
        </p:nvCxnSpPr>
        <p:spPr>
          <a:xfrm flipH="1">
            <a:off x="605250" y="967683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08125" y="119931"/>
            <a:ext cx="737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05118" y="1577583"/>
            <a:ext cx="2450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3299656" y="1583788"/>
            <a:ext cx="2450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3"/>
          </p:nvPr>
        </p:nvSpPr>
        <p:spPr>
          <a:xfrm>
            <a:off x="6064924" y="1589994"/>
            <a:ext cx="2450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2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4"/>
          </p:nvPr>
        </p:nvSpPr>
        <p:spPr>
          <a:xfrm>
            <a:off x="605118" y="1920266"/>
            <a:ext cx="24504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5"/>
          </p:nvPr>
        </p:nvSpPr>
        <p:spPr>
          <a:xfrm>
            <a:off x="3299656" y="1931296"/>
            <a:ext cx="24504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6"/>
          </p:nvPr>
        </p:nvSpPr>
        <p:spPr>
          <a:xfrm>
            <a:off x="6070016" y="1939505"/>
            <a:ext cx="24504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-RIGHT">
  <p:cSld name="1_SLIDE-RIGH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714185" y="2290705"/>
            <a:ext cx="48012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4407554" y="2456336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605118" y="1810720"/>
            <a:ext cx="28509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48841" y="4858799"/>
            <a:ext cx="328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 b="1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900" b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250589" y="4705889"/>
            <a:ext cx="8652900" cy="44700"/>
          </a:xfrm>
          <a:prstGeom prst="straightConnector1">
            <a:avLst/>
          </a:prstGeom>
          <a:noFill/>
          <a:ln w="9525" cap="rnd" cmpd="sng">
            <a:solidFill>
              <a:srgbClr val="A6AAA9"/>
            </a:solidFill>
            <a:prstDash val="dashDot"/>
            <a:round/>
            <a:headEnd type="none" w="sm" len="sm"/>
            <a:tailEnd type="none" w="sm" len="sm"/>
          </a:ln>
        </p:spPr>
      </p:cxnSp>
      <p:pic>
        <p:nvPicPr>
          <p:cNvPr id="121" name="Google Shape;12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body" idx="3"/>
          </p:nvPr>
        </p:nvSpPr>
        <p:spPr>
          <a:xfrm>
            <a:off x="3714185" y="1972156"/>
            <a:ext cx="4801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8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3" name="Google Shape;123;p20"/>
          <p:cNvCxnSpPr/>
          <p:nvPr/>
        </p:nvCxnSpPr>
        <p:spPr>
          <a:xfrm flipH="1">
            <a:off x="605250" y="967683"/>
            <a:ext cx="7910100" cy="12900"/>
          </a:xfrm>
          <a:prstGeom prst="straightConnector1">
            <a:avLst/>
          </a:prstGeom>
          <a:noFill/>
          <a:ln w="31750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908125" y="119931"/>
            <a:ext cx="7374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3646610" y="2418821"/>
            <a:ext cx="328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2405166" y="1784540"/>
            <a:ext cx="55665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0" marR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36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4192682" y="3503691"/>
            <a:ext cx="37788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2"/>
          </p:nvPr>
        </p:nvSpPr>
        <p:spPr>
          <a:xfrm>
            <a:off x="4192683" y="2649654"/>
            <a:ext cx="37788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F411C"/>
              </a:buClr>
              <a:buSzPts val="1100"/>
              <a:buFont typeface="Arial"/>
              <a:buNone/>
              <a:defRPr sz="1800" b="1" i="0" u="none" strike="noStrike" cap="none">
                <a:solidFill>
                  <a:srgbClr val="DF411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3"/>
          </p:nvPr>
        </p:nvSpPr>
        <p:spPr>
          <a:xfrm>
            <a:off x="4192683" y="3666322"/>
            <a:ext cx="3765300" cy="2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4"/>
          </p:nvPr>
        </p:nvSpPr>
        <p:spPr>
          <a:xfrm>
            <a:off x="4192683" y="2986133"/>
            <a:ext cx="3778800" cy="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/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ail success story 1">
  <p:cSld name="Retail success story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2">
            <a:alphaModFix/>
          </a:blip>
          <a:srcRect l="15336" r="39410"/>
          <a:stretch/>
        </p:blipFill>
        <p:spPr>
          <a:xfrm>
            <a:off x="0" y="0"/>
            <a:ext cx="3345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0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tail success story 2">
  <p:cSld name="Retail success story 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2">
            <a:alphaModFix/>
          </a:blip>
          <a:srcRect l="32260" r="23943"/>
          <a:stretch/>
        </p:blipFill>
        <p:spPr>
          <a:xfrm>
            <a:off x="-31173" y="0"/>
            <a:ext cx="338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-36555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yments success story 1">
  <p:cSld name="Payments success story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 rotWithShape="1">
          <a:blip r:embed="rId2">
            <a:alphaModFix/>
          </a:blip>
          <a:srcRect l="34311" t="8004" r="31509" b="302"/>
          <a:stretch/>
        </p:blipFill>
        <p:spPr>
          <a:xfrm>
            <a:off x="980" y="6123"/>
            <a:ext cx="2872500" cy="51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-1060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yments success story 2">
  <p:cSld name="Payments success story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 rotWithShape="1">
          <a:blip r:embed="rId2">
            <a:alphaModFix/>
          </a:blip>
          <a:srcRect l="46456" r="14814"/>
          <a:stretch/>
        </p:blipFill>
        <p:spPr>
          <a:xfrm>
            <a:off x="-1" y="0"/>
            <a:ext cx="29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-20410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set &amp; Wealth Management Success Story">
  <p:cSld name="Asset &amp; Wealth Management Success Stor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 l="31139" r="27730"/>
          <a:stretch/>
        </p:blipFill>
        <p:spPr>
          <a:xfrm>
            <a:off x="0" y="0"/>
            <a:ext cx="3173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-20969" y="-1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nking success story">
  <p:cSld name="Banking success stor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2">
            <a:alphaModFix/>
          </a:blip>
          <a:srcRect l="51335" r="7451"/>
          <a:stretch/>
        </p:blipFill>
        <p:spPr>
          <a:xfrm>
            <a:off x="-6235" y="0"/>
            <a:ext cx="3179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/>
          <p:nvPr/>
        </p:nvSpPr>
        <p:spPr>
          <a:xfrm>
            <a:off x="-24086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urance success story 1">
  <p:cSld name="Insurance success story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2">
            <a:alphaModFix/>
          </a:blip>
          <a:srcRect l="37905" r="22821"/>
          <a:stretch/>
        </p:blipFill>
        <p:spPr>
          <a:xfrm>
            <a:off x="-1" y="0"/>
            <a:ext cx="303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/>
          <p:nvPr/>
        </p:nvSpPr>
        <p:spPr>
          <a:xfrm>
            <a:off x="-1" y="0"/>
            <a:ext cx="32766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urance success story 2">
  <p:cSld name="Insurance success stor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 rotWithShape="1">
          <a:blip r:embed="rId2">
            <a:alphaModFix/>
          </a:blip>
          <a:srcRect l="36594" r="24213"/>
          <a:stretch/>
        </p:blipFill>
        <p:spPr>
          <a:xfrm>
            <a:off x="0" y="0"/>
            <a:ext cx="3023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/>
          <p:nvPr/>
        </p:nvSpPr>
        <p:spPr>
          <a:xfrm>
            <a:off x="-20969" y="-1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 rotWithShape="1">
          <a:blip r:embed="rId2">
            <a:alphaModFix/>
          </a:blip>
          <a:srcRect l="37951" r="21240"/>
          <a:stretch/>
        </p:blipFill>
        <p:spPr>
          <a:xfrm>
            <a:off x="-1" y="0"/>
            <a:ext cx="3148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-1" y="0"/>
            <a:ext cx="33360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1">
  <p:cSld name="TMT Success story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2">
            <a:alphaModFix/>
          </a:blip>
          <a:srcRect l="28296" r="26544"/>
          <a:stretch/>
        </p:blipFill>
        <p:spPr>
          <a:xfrm>
            <a:off x="-18703" y="0"/>
            <a:ext cx="3123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/>
          <p:nvPr/>
        </p:nvSpPr>
        <p:spPr>
          <a:xfrm>
            <a:off x="-18703" y="-1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2">
  <p:cSld name="TMT Success story 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2">
            <a:alphaModFix/>
          </a:blip>
          <a:srcRect r="57589"/>
          <a:stretch/>
        </p:blipFill>
        <p:spPr>
          <a:xfrm>
            <a:off x="-18704" y="0"/>
            <a:ext cx="3111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>
            <a:off x="-30321" y="0"/>
            <a:ext cx="3523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MT Success story 3">
  <p:cSld name="TMT Success story 3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 rotWithShape="1">
          <a:blip r:embed="rId2">
            <a:alphaModFix/>
          </a:blip>
          <a:srcRect l="42942" t="31285" r="28560"/>
          <a:stretch/>
        </p:blipFill>
        <p:spPr>
          <a:xfrm>
            <a:off x="0" y="0"/>
            <a:ext cx="31047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/>
          <p:nvPr/>
        </p:nvSpPr>
        <p:spPr>
          <a:xfrm>
            <a:off x="0" y="0"/>
            <a:ext cx="35022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 Estate_Success story 1">
  <p:cSld name="Real Estate_Success story 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>
            <a:spLocks noGrp="1"/>
          </p:cNvSpPr>
          <p:nvPr>
            <p:ph type="dt" idx="10"/>
          </p:nvPr>
        </p:nvSpPr>
        <p:spPr>
          <a:xfrm>
            <a:off x="628650" y="476727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2">
            <a:alphaModFix/>
          </a:blip>
          <a:srcRect l="31460" r="25217"/>
          <a:stretch/>
        </p:blipFill>
        <p:spPr>
          <a:xfrm>
            <a:off x="-13316" y="0"/>
            <a:ext cx="3338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/>
          <p:nvPr/>
        </p:nvSpPr>
        <p:spPr>
          <a:xfrm>
            <a:off x="-20783" y="0"/>
            <a:ext cx="3345900" cy="5143500"/>
          </a:xfrm>
          <a:prstGeom prst="rect">
            <a:avLst/>
          </a:prstGeom>
          <a:gradFill>
            <a:gsLst>
              <a:gs pos="0">
                <a:srgbClr val="FDF4F2">
                  <a:alpha val="0"/>
                </a:srgbClr>
              </a:gs>
              <a:gs pos="47000">
                <a:srgbClr val="FFFFFF">
                  <a:alpha val="70980"/>
                </a:srgbClr>
              </a:gs>
              <a:gs pos="58999">
                <a:srgbClr val="FFFFFF">
                  <a:alpha val="81960"/>
                </a:srgbClr>
              </a:gs>
              <a:gs pos="69000">
                <a:srgbClr val="FFFFFF">
                  <a:alpha val="77647"/>
                </a:srgbClr>
              </a:gs>
              <a:gs pos="80000">
                <a:srgbClr val="FFFFFF">
                  <a:alpha val="95686"/>
                </a:srgbClr>
              </a:gs>
              <a:gs pos="91500">
                <a:srgbClr val="FFFFFF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c - success story ">
  <p:cSld name="Misc - success story 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title"/>
          </p:nvPr>
        </p:nvSpPr>
        <p:spPr>
          <a:xfrm>
            <a:off x="2388053" y="229791"/>
            <a:ext cx="6515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1"/>
          <a:lstStyle>
            <a:lvl1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 Narrow"/>
              <a:buNone/>
              <a:defRPr sz="2700" b="1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body" idx="1"/>
          </p:nvPr>
        </p:nvSpPr>
        <p:spPr>
          <a:xfrm>
            <a:off x="2388053" y="1424837"/>
            <a:ext cx="65154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2"/>
          </p:nvPr>
        </p:nvSpPr>
        <p:spPr>
          <a:xfrm>
            <a:off x="2388053" y="1892072"/>
            <a:ext cx="6515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1ADB5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Calibri"/>
              <a:buChar char="-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A4E5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4A4E5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35"/>
          <p:cNvSpPr txBox="1"/>
          <p:nvPr/>
        </p:nvSpPr>
        <p:spPr>
          <a:xfrm>
            <a:off x="169409" y="4764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93893" y="4833963"/>
            <a:ext cx="609600" cy="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65059"/>
            <a:ext cx="91440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181411"/>
            <a:ext cx="9144000" cy="154684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25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  <a:defRPr sz="33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E411B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7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7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7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996300" y="2668600"/>
            <a:ext cx="71514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DF411C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rgbClr val="434343"/>
                </a:solidFill>
              </a:rPr>
              <a:t>Architectural anti-patterns when delivering a software system with </a:t>
            </a:r>
            <a:r>
              <a:rPr lang="en" sz="3200" dirty="0">
                <a:solidFill>
                  <a:srgbClr val="DF411C"/>
                </a:solidFill>
              </a:rPr>
              <a:t>Kubernetes</a:t>
            </a:r>
            <a:endParaRPr sz="3200" dirty="0">
              <a:solidFill>
                <a:srgbClr val="DF411C"/>
              </a:solidFill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 Narrow"/>
              <a:buNone/>
            </a:pPr>
            <a:endParaRPr sz="3200" dirty="0">
              <a:solidFill>
                <a:srgbClr val="DF411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/>
          <p:nvPr/>
        </p:nvSpPr>
        <p:spPr>
          <a:xfrm>
            <a:off x="2283226" y="2080875"/>
            <a:ext cx="5140461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34343"/>
                </a:solidFill>
              </a:rPr>
              <a:t>STATEFULNESS</a:t>
            </a:r>
            <a:endParaRPr sz="40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/>
        </p:nvSpPr>
        <p:spPr>
          <a:xfrm>
            <a:off x="995975" y="2163975"/>
            <a:ext cx="7335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KEEPING CONFIGURATIONS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/>
        </p:nvSpPr>
        <p:spPr>
          <a:xfrm>
            <a:off x="1355000" y="2080875"/>
            <a:ext cx="6768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CONTINUOUS DELIVERY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/>
        </p:nvSpPr>
        <p:spPr>
          <a:xfrm>
            <a:off x="2260650" y="2080875"/>
            <a:ext cx="4562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UNDO ROLLOUT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988600" y="2080875"/>
            <a:ext cx="7314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MAINTAINING THE SYSTEM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/>
        </p:nvSpPr>
        <p:spPr>
          <a:xfrm>
            <a:off x="661261" y="2086042"/>
            <a:ext cx="7899944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434343"/>
                </a:solidFill>
              </a:rPr>
              <a:t>CONSTANT HEALTH CHECKS</a:t>
            </a:r>
            <a:endParaRPr sz="40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/>
        </p:nvSpPr>
        <p:spPr>
          <a:xfrm>
            <a:off x="1866575" y="2080875"/>
            <a:ext cx="5924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PODS &amp; CONTAINERS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8533" y="324160"/>
            <a:ext cx="6485466" cy="8572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Rate today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’s session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D551D9A-4789-A44F-9C29-488E2941E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65" y="1286370"/>
            <a:ext cx="1751657" cy="31156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3BE0FF85-3705-404B-8255-26CB0D4AF7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48" r="4334"/>
          <a:stretch/>
        </p:blipFill>
        <p:spPr>
          <a:xfrm>
            <a:off x="1502987" y="1286370"/>
            <a:ext cx="3813263" cy="3115614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="" xmlns:a16="http://schemas.microsoft.com/office/drawing/2014/main" id="{B9220209-4A62-B342-B343-8F7E2FDD88B6}"/>
              </a:ext>
            </a:extLst>
          </p:cNvPr>
          <p:cNvSpPr txBox="1">
            <a:spLocks/>
          </p:cNvSpPr>
          <p:nvPr/>
        </p:nvSpPr>
        <p:spPr>
          <a:xfrm>
            <a:off x="1483320" y="4445000"/>
            <a:ext cx="3832929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  <a:buFontTx/>
              <a:buNone/>
              <a:defRPr sz="2800" kern="1200" spc="50">
                <a:solidFill>
                  <a:schemeClr val="tx1">
                    <a:lumMod val="75000"/>
                  </a:schemeClr>
                </a:solidFill>
                <a:latin typeface="Open Sans Ligh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page on </a:t>
            </a:r>
            <a:r>
              <a:rPr lang="en-US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oreillysacon.com/ny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="" xmlns:a16="http://schemas.microsoft.com/office/drawing/2014/main" id="{DB54BD9C-9CD1-9744-9D24-D48CF9809631}"/>
              </a:ext>
            </a:extLst>
          </p:cNvPr>
          <p:cNvSpPr txBox="1">
            <a:spLocks/>
          </p:cNvSpPr>
          <p:nvPr/>
        </p:nvSpPr>
        <p:spPr>
          <a:xfrm>
            <a:off x="5600700" y="4445000"/>
            <a:ext cx="1968500" cy="381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600"/>
              </a:spcAft>
              <a:buFontTx/>
              <a:buNone/>
              <a:defRPr sz="2800" kern="1200" spc="50">
                <a:solidFill>
                  <a:schemeClr val="tx1">
                    <a:lumMod val="75000"/>
                  </a:schemeClr>
                </a:solidFill>
                <a:latin typeface="Open Sans Ligh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O’Reilly Events App</a:t>
            </a: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8DE6CA6E-04BB-8245-8A3B-B1FB568F84EC}"/>
              </a:ext>
            </a:extLst>
          </p:cNvPr>
          <p:cNvSpPr/>
          <p:nvPr/>
        </p:nvSpPr>
        <p:spPr>
          <a:xfrm>
            <a:off x="5834743" y="3718560"/>
            <a:ext cx="1497874" cy="400594"/>
          </a:xfrm>
          <a:prstGeom prst="ellipse">
            <a:avLst/>
          </a:prstGeom>
          <a:noFill/>
          <a:ln w="222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9470E3EE-6A0B-CC43-8C41-89A3E4B86CB7}"/>
              </a:ext>
            </a:extLst>
          </p:cNvPr>
          <p:cNvGrpSpPr/>
          <p:nvPr/>
        </p:nvGrpSpPr>
        <p:grpSpPr>
          <a:xfrm>
            <a:off x="6691509" y="3044467"/>
            <a:ext cx="1178620" cy="825752"/>
            <a:chOff x="6691509" y="3044467"/>
            <a:chExt cx="1178620" cy="825752"/>
          </a:xfrm>
          <a:effectLst>
            <a:outerShdw blurRad="12700" dist="12700" dir="2700000" algn="tl" rotWithShape="0">
              <a:prstClr val="black">
                <a:alpha val="50000"/>
              </a:prstClr>
            </a:outerShdw>
          </a:effectLst>
        </p:grpSpPr>
        <p:cxnSp>
          <p:nvCxnSpPr>
            <p:cNvPr id="28" name="Straight Arrow Connector 27">
              <a:extLst>
                <a:ext uri="{FF2B5EF4-FFF2-40B4-BE49-F238E27FC236}">
                  <a16:creationId xmlns="" xmlns:a16="http://schemas.microsoft.com/office/drawing/2014/main" id="{42A43637-5CBB-ED4F-88E6-20B7796F4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6255" y="3044467"/>
              <a:ext cx="1063874" cy="736107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riangle 28">
              <a:extLst>
                <a:ext uri="{FF2B5EF4-FFF2-40B4-BE49-F238E27FC236}">
                  <a16:creationId xmlns="" xmlns:a16="http://schemas.microsoft.com/office/drawing/2014/main" id="{A7988DFE-77A6-A94B-90D1-1B004DBA85C4}"/>
                </a:ext>
              </a:extLst>
            </p:cNvPr>
            <p:cNvSpPr/>
            <p:nvPr/>
          </p:nvSpPr>
          <p:spPr>
            <a:xfrm rot="14035505">
              <a:off x="6716610" y="3665827"/>
              <a:ext cx="179291" cy="229493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E3BD2F38-1EA8-E44C-AB72-D173356E57C2}"/>
              </a:ext>
            </a:extLst>
          </p:cNvPr>
          <p:cNvGrpSpPr/>
          <p:nvPr/>
        </p:nvGrpSpPr>
        <p:grpSpPr>
          <a:xfrm rot="2034982">
            <a:off x="2392742" y="1960140"/>
            <a:ext cx="1178620" cy="825752"/>
            <a:chOff x="6691509" y="3044467"/>
            <a:chExt cx="1178620" cy="825752"/>
          </a:xfrm>
          <a:effectLst>
            <a:outerShdw blurRad="12700" dist="12700" dir="2700000" algn="tl" rotWithShape="0">
              <a:prstClr val="black">
                <a:alpha val="50000"/>
              </a:prstClr>
            </a:outerShdw>
          </a:effectLst>
        </p:grpSpPr>
        <p:cxnSp>
          <p:nvCxnSpPr>
            <p:cNvPr id="31" name="Straight Arrow Connector 30">
              <a:extLst>
                <a:ext uri="{FF2B5EF4-FFF2-40B4-BE49-F238E27FC236}">
                  <a16:creationId xmlns="" xmlns:a16="http://schemas.microsoft.com/office/drawing/2014/main" id="{B884061D-5388-604E-B068-0967A1783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6255" y="3044467"/>
              <a:ext cx="1063874" cy="736107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riangle 31">
              <a:extLst>
                <a:ext uri="{FF2B5EF4-FFF2-40B4-BE49-F238E27FC236}">
                  <a16:creationId xmlns="" xmlns:a16="http://schemas.microsoft.com/office/drawing/2014/main" id="{90A556CD-B3D3-5D45-BC4E-F70E567F4F08}"/>
                </a:ext>
              </a:extLst>
            </p:cNvPr>
            <p:cNvSpPr/>
            <p:nvPr/>
          </p:nvSpPr>
          <p:spPr>
            <a:xfrm rot="14035505">
              <a:off x="6716610" y="3665827"/>
              <a:ext cx="179291" cy="229493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B0764D3D-2213-5C4D-902C-1ED6AE5BEC51}"/>
              </a:ext>
            </a:extLst>
          </p:cNvPr>
          <p:cNvSpPr/>
          <p:nvPr/>
        </p:nvSpPr>
        <p:spPr>
          <a:xfrm>
            <a:off x="1397182" y="2175905"/>
            <a:ext cx="870260" cy="385461"/>
          </a:xfrm>
          <a:prstGeom prst="ellipse">
            <a:avLst/>
          </a:prstGeom>
          <a:noFill/>
          <a:ln w="2222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9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>
        <p:fade/>
      </p:transition>
    </mc:Choice>
    <mc:Fallback xmlns="">
      <p:transition spd="slow" advClick="0" advTm="8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824" y="3487699"/>
            <a:ext cx="798401" cy="7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6890225" y="3577800"/>
            <a:ext cx="20826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@laurspilca</a:t>
            </a:r>
            <a:endParaRPr sz="2300"/>
          </a:p>
        </p:txBody>
      </p:sp>
      <p:sp>
        <p:nvSpPr>
          <p:cNvPr id="268" name="Google Shape;268;p37"/>
          <p:cNvSpPr txBox="1"/>
          <p:nvPr/>
        </p:nvSpPr>
        <p:spPr>
          <a:xfrm>
            <a:off x="5108575" y="1263175"/>
            <a:ext cx="3667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LAURENTIU SPILCA</a:t>
            </a:r>
            <a:endParaRPr sz="2300" b="1"/>
          </a:p>
        </p:txBody>
      </p:sp>
      <p:sp>
        <p:nvSpPr>
          <p:cNvPr id="269" name="Google Shape;269;p37"/>
          <p:cNvSpPr txBox="1"/>
          <p:nvPr/>
        </p:nvSpPr>
        <p:spPr>
          <a:xfrm>
            <a:off x="5095625" y="1689975"/>
            <a:ext cx="30672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Development Lead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Dedicated Trainer</a:t>
            </a:r>
            <a:endParaRPr sz="1800" i="1"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098" y="3577800"/>
            <a:ext cx="691748" cy="69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9" y="1565117"/>
            <a:ext cx="4079422" cy="27209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1351961" y="3190310"/>
            <a:ext cx="701499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smtClean="0"/>
              <a:t>http</a:t>
            </a:r>
            <a:r>
              <a:rPr lang="en-US" sz="4000" smtClean="0"/>
              <a:t>://</a:t>
            </a:r>
            <a:r>
              <a:rPr lang="en-US" sz="4000" smtClean="0"/>
              <a:t>tinyurl.com/y2rsgg5j</a:t>
            </a:r>
            <a:endParaRPr sz="4000" dirty="0"/>
          </a:p>
        </p:txBody>
      </p:sp>
      <p:sp>
        <p:nvSpPr>
          <p:cNvPr id="2" name="Rectangle 1"/>
          <p:cNvSpPr/>
          <p:nvPr/>
        </p:nvSpPr>
        <p:spPr>
          <a:xfrm>
            <a:off x="416931" y="1439743"/>
            <a:ext cx="872706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/>
              <a:t>https://github.com/lspil/voxxeddays2019.git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7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/>
        </p:nvSpPr>
        <p:spPr>
          <a:xfrm>
            <a:off x="1783625" y="2073975"/>
            <a:ext cx="6768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HOW DOES IT WORK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5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1783625" y="2073975"/>
            <a:ext cx="6768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THE ARCHITECTURE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/>
        </p:nvSpPr>
        <p:spPr>
          <a:xfrm>
            <a:off x="1355000" y="2080875"/>
            <a:ext cx="67683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34343"/>
                </a:solidFill>
              </a:rPr>
              <a:t>CONTINUOUS DELIVERY</a:t>
            </a:r>
            <a:endParaRPr sz="4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4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25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58</Words>
  <Application>Microsoft Office PowerPoint</Application>
  <PresentationFormat>On-screen Show (16:9)</PresentationFormat>
  <Paragraphs>21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Noto Sans Symbols</vt:lpstr>
      <vt:lpstr>Simple Light</vt:lpstr>
      <vt:lpstr>Endava PPT slides</vt:lpstr>
      <vt:lpstr> Architectural anti-patterns when delivering a software system with Kubernetes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Rate today ’s session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Architectural anti-patterns when delivering a software system with Kubernetes </dc:title>
  <cp:lastModifiedBy>Laurentiu Spilca</cp:lastModifiedBy>
  <cp:revision>10</cp:revision>
  <dcterms:modified xsi:type="dcterms:W3CDTF">2019-03-21T13:07:58Z</dcterms:modified>
</cp:coreProperties>
</file>